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77" r:id="rId3"/>
    <p:sldId id="283" r:id="rId4"/>
    <p:sldId id="284" r:id="rId5"/>
    <p:sldId id="274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67B43-3A2D-49D1-BDAD-4F69CD7F5A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1650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7E098-18A9-45A5-967B-797709AF93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8056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E8DC0-6623-4A21-B91E-A6CBECB63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9923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21D7F-1CF1-441A-BC79-80C3F7BFBA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1931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42F67-588C-4798-84BD-B996BBBC22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2955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441A4C-2CD0-4241-A423-741E3791B9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55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39839-EE95-4EE5-B6F0-AFA2F0BA8A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1100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183DA-D3B9-4153-84AB-E6C4EE6266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2980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C2F69-679D-4DF3-9291-6DDB3EE865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6218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3C6A5-E268-474D-B7A0-CAF57BEE7A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0239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F9631-96A1-4F56-B4A7-C3A01D6324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7206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76CD134-D9BA-4D18-9CBC-155D138BCE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274638"/>
            <a:ext cx="9144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4000" kern="0" dirty="0" smtClean="0">
                <a:solidFill>
                  <a:schemeClr val="folHlink"/>
                </a:solidFill>
              </a:rPr>
              <a:t>Me llamo _________ </a:t>
            </a:r>
            <a:r>
              <a:rPr lang="en-US" altLang="en-US" sz="4000" kern="0" smtClean="0">
                <a:solidFill>
                  <a:schemeClr val="folHlink"/>
                </a:solidFill>
              </a:rPr>
              <a:t>Clase </a:t>
            </a:r>
            <a:r>
              <a:rPr lang="en-US" altLang="en-US" sz="4000" kern="0" smtClean="0">
                <a:solidFill>
                  <a:schemeClr val="folHlink"/>
                </a:solidFill>
              </a:rPr>
              <a:t>702 </a:t>
            </a:r>
            <a:r>
              <a:rPr lang="en-US" altLang="en-US" sz="4000" kern="0" dirty="0" smtClean="0">
                <a:solidFill>
                  <a:schemeClr val="folHlink"/>
                </a:solidFill>
              </a:rPr>
              <a:t/>
            </a:r>
            <a:br>
              <a:rPr lang="en-US" altLang="en-US" sz="4000" kern="0" dirty="0" smtClean="0">
                <a:solidFill>
                  <a:schemeClr val="folHlink"/>
                </a:solidFill>
              </a:rPr>
            </a:br>
            <a:r>
              <a:rPr lang="en-US" altLang="en-US" sz="4000" kern="0" dirty="0" smtClean="0">
                <a:solidFill>
                  <a:schemeClr val="folHlink"/>
                </a:solidFill>
              </a:rPr>
              <a:t>La fecha es </a:t>
            </a:r>
            <a:r>
              <a:rPr lang="en-US" altLang="en-US" sz="4000" kern="0" smtClean="0">
                <a:solidFill>
                  <a:schemeClr val="folHlink"/>
                </a:solidFill>
              </a:rPr>
              <a:t>el </a:t>
            </a:r>
            <a:r>
              <a:rPr lang="en-US" altLang="en-US" sz="4000" kern="0" smtClean="0">
                <a:solidFill>
                  <a:schemeClr val="folHlink"/>
                </a:solidFill>
              </a:rPr>
              <a:t>18 </a:t>
            </a:r>
            <a:r>
              <a:rPr lang="en-US" altLang="en-US" sz="4000" kern="0" dirty="0" smtClean="0">
                <a:solidFill>
                  <a:schemeClr val="folHlink"/>
                </a:solidFill>
              </a:rPr>
              <a:t>de </a:t>
            </a:r>
            <a:r>
              <a:rPr lang="en-US" altLang="en-US" sz="4000" kern="0" dirty="0" err="1" smtClean="0">
                <a:solidFill>
                  <a:schemeClr val="folHlink"/>
                </a:solidFill>
              </a:rPr>
              <a:t>octubre</a:t>
            </a:r>
            <a:r>
              <a:rPr lang="en-US" altLang="en-US" sz="4000" kern="0" dirty="0" smtClean="0">
                <a:solidFill>
                  <a:schemeClr val="folHlink"/>
                </a:solidFill>
              </a:rPr>
              <a:t> del 2017</a:t>
            </a: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52400" y="1600200"/>
            <a:ext cx="8915400" cy="49530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Propósito # 15: </a:t>
            </a:r>
            <a:r>
              <a:rPr lang="es-ES_tradnl" altLang="en-US" kern="0" smtClean="0"/>
              <a:t>¿Cómo repasamos para la Prueba del Repaso C?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s-ES_tradnl" altLang="en-US" kern="0" smtClean="0"/>
              <a:t>Completa INDIVIDUALMENTE: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____________: la hija de mi tía.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____________: el hermano de mi madre.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____________: los padres de mis padres.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____________: el hijo de mis padres.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____________: la hija de mi hermana.</a:t>
            </a: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512162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El verbo TENER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0" y="12446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Without looking in your notebooks; Conjugate and Define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2362200"/>
          <a:ext cx="9067800" cy="3932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2600"/>
                <a:gridCol w="3022600"/>
                <a:gridCol w="3022600"/>
              </a:tblGrid>
              <a:tr h="655373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Tener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1" dirty="0" smtClean="0">
                          <a:solidFill>
                            <a:schemeClr val="tx1"/>
                          </a:solidFill>
                        </a:rPr>
                        <a:t>English</a:t>
                      </a:r>
                      <a:endParaRPr lang="en-US" sz="2800" b="0" i="1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</a:tr>
              <a:tr h="65537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Yo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</a:tr>
              <a:tr h="65537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Tú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US" sz="280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US" sz="280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</a:tr>
              <a:tr h="65537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Él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 Ella </a:t>
                      </a:r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Ud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US" sz="280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US" sz="280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</a:tr>
              <a:tr h="65537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Nosotros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US" sz="280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</a:tr>
              <a:tr h="65537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Ellos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Ellas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Uds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US" sz="280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</a:tr>
            </a:tbl>
          </a:graphicData>
        </a:graphic>
      </p:graphicFrame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391275" y="3048000"/>
            <a:ext cx="12287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>
                <a:solidFill>
                  <a:srgbClr val="7030A0"/>
                </a:solidFill>
              </a:rPr>
              <a:t>(I have)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249988" y="3729038"/>
            <a:ext cx="167481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>
                <a:solidFill>
                  <a:srgbClr val="7030A0"/>
                </a:solidFill>
              </a:rPr>
              <a:t>(You have)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245225" y="4267200"/>
            <a:ext cx="1935163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i="1">
                <a:solidFill>
                  <a:srgbClr val="7030A0"/>
                </a:solidFill>
              </a:rPr>
              <a:t>(s/he has,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i="1">
                <a:solidFill>
                  <a:srgbClr val="7030A0"/>
                </a:solidFill>
              </a:rPr>
              <a:t>you [pol.] have)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543675" y="5100638"/>
            <a:ext cx="16002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>
                <a:solidFill>
                  <a:srgbClr val="7030A0"/>
                </a:solidFill>
              </a:rPr>
              <a:t>(We have)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324600" y="5710238"/>
            <a:ext cx="230505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i="1">
                <a:solidFill>
                  <a:srgbClr val="7030A0"/>
                </a:solidFill>
              </a:rPr>
              <a:t>(They have,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i="1">
                <a:solidFill>
                  <a:srgbClr val="7030A0"/>
                </a:solidFill>
              </a:rPr>
              <a:t>You [pol. pl.] have)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-152400"/>
            <a:ext cx="8229600" cy="9604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Ejercicios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6200" y="609600"/>
            <a:ext cx="9067800" cy="5638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buFontTx/>
              <a:buNone/>
              <a:defRPr/>
            </a:pPr>
            <a:r>
              <a:rPr lang="es-ES_tradnl" altLang="en-US" kern="0" smtClean="0">
                <a:solidFill>
                  <a:srgbClr val="0070C0"/>
                </a:solidFill>
              </a:rPr>
              <a:t>I- </a:t>
            </a:r>
            <a:r>
              <a:rPr lang="es-ES_tradnl" altLang="en-US" kern="0" smtClean="0"/>
              <a:t>Copia y responde en oraciones completas.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kern="0" smtClean="0"/>
              <a:t>¿Tienes una familia grande o pequeña?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kern="0" smtClean="0"/>
              <a:t>¿Cuántos hermanos tienes?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kern="0" smtClean="0"/>
              <a:t>¿Cuántos años tienen ellos?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kern="0" smtClean="0"/>
              <a:t>¿Y cuántos años tienes tú?</a:t>
            </a:r>
          </a:p>
          <a:p>
            <a:pPr eaLnBrk="1" hangingPunct="1">
              <a:buFontTx/>
              <a:buNone/>
              <a:defRPr/>
            </a:pPr>
            <a:r>
              <a:rPr lang="en-US" altLang="en-US" kern="0" smtClean="0"/>
              <a:t>5. </a:t>
            </a:r>
            <a:r>
              <a:rPr lang="es-ES_tradnl" altLang="en-US" kern="0" smtClean="0"/>
              <a:t>¿Tienen ustedes un perro o un gato?</a:t>
            </a:r>
          </a:p>
          <a:p>
            <a:pPr eaLnBrk="1" hangingPunct="1">
              <a:buFontTx/>
              <a:buNone/>
              <a:defRPr/>
            </a:pPr>
            <a:endParaRPr lang="es-ES_tradnl" altLang="en-US" kern="0" smtClean="0"/>
          </a:p>
          <a:p>
            <a:pPr eaLnBrk="1" hangingPunct="1">
              <a:buFontTx/>
              <a:buNone/>
              <a:defRPr/>
            </a:pPr>
            <a:r>
              <a:rPr lang="es-ES_tradnl" altLang="en-US" kern="0" smtClean="0"/>
              <a:t>6. ¿Tiene tu padre o tu madre un carro?</a:t>
            </a:r>
          </a:p>
          <a:p>
            <a:pPr eaLnBrk="1" hangingPunct="1">
              <a:buFontTx/>
              <a:buNone/>
              <a:defRPr/>
            </a:pPr>
            <a:r>
              <a:rPr lang="es-ES_tradnl" altLang="en-US" kern="0" smtClean="0"/>
              <a:t>7. En la escuela, ¿tienes que estudiar mucho?</a:t>
            </a:r>
          </a:p>
          <a:p>
            <a:pPr eaLnBrk="1" hangingPunct="1">
              <a:buFontTx/>
              <a:buNone/>
              <a:defRPr/>
            </a:pPr>
            <a:r>
              <a:rPr lang="es-ES_tradnl" altLang="en-US" kern="0" smtClean="0"/>
              <a:t>8. ¿Y tienen que trabajar mucho tus padres?</a:t>
            </a: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52087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Trabajo en grupo de mesas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990600"/>
            <a:ext cx="8534400" cy="556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buFontTx/>
              <a:buNone/>
              <a:defRPr/>
            </a:pPr>
            <a:r>
              <a:rPr lang="es-ES_tradnl" altLang="en-US" sz="2800" b="1" kern="0" dirty="0" smtClean="0">
                <a:solidFill>
                  <a:srgbClr val="00B050"/>
                </a:solidFill>
              </a:rPr>
              <a:t>II</a:t>
            </a:r>
            <a:r>
              <a:rPr lang="es-ES_tradnl" altLang="en-US" sz="2800" kern="0" dirty="0" smtClean="0"/>
              <a:t>- Completa</a:t>
            </a:r>
          </a:p>
          <a:p>
            <a:pPr eaLnBrk="1" hangingPunct="1">
              <a:buFontTx/>
              <a:buNone/>
              <a:defRPr/>
            </a:pPr>
            <a:r>
              <a:rPr lang="es-ES_tradnl" altLang="en-US" sz="2800" kern="0" dirty="0" smtClean="0"/>
              <a:t>-Nosotros vivimos en (1)_________</a:t>
            </a:r>
            <a:r>
              <a:rPr lang="es-ES_tradnl" altLang="en-US" sz="2800" i="1" kern="0" dirty="0" smtClean="0"/>
              <a:t>(</a:t>
            </a:r>
            <a:r>
              <a:rPr lang="es-ES_tradnl" altLang="en-US" sz="2800" i="1" kern="0" dirty="0" err="1" smtClean="0"/>
              <a:t>name</a:t>
            </a:r>
            <a:r>
              <a:rPr lang="es-ES_tradnl" altLang="en-US" sz="2800" i="1" kern="0" dirty="0" smtClean="0"/>
              <a:t> of </a:t>
            </a:r>
            <a:r>
              <a:rPr lang="es-ES_tradnl" altLang="en-US" sz="2800" i="1" kern="0" dirty="0" err="1" smtClean="0"/>
              <a:t>city</a:t>
            </a:r>
            <a:r>
              <a:rPr lang="es-ES_tradnl" altLang="en-US" sz="2800" i="1" kern="0" dirty="0" smtClean="0"/>
              <a:t> </a:t>
            </a:r>
            <a:r>
              <a:rPr lang="es-ES_tradnl" altLang="en-US" sz="2800" i="1" kern="0" dirty="0" err="1" smtClean="0"/>
              <a:t>or</a:t>
            </a:r>
            <a:r>
              <a:rPr lang="es-ES_tradnl" altLang="en-US" sz="2800" i="1" kern="0" dirty="0" smtClean="0"/>
              <a:t> </a:t>
            </a:r>
            <a:r>
              <a:rPr lang="es-ES_tradnl" altLang="en-US" sz="2800" i="1" kern="0" dirty="0" err="1" smtClean="0"/>
              <a:t>town</a:t>
            </a:r>
            <a:r>
              <a:rPr lang="es-ES_tradnl" altLang="en-US" sz="2800" i="1" kern="0" dirty="0" smtClean="0"/>
              <a:t>). </a:t>
            </a:r>
            <a:r>
              <a:rPr lang="es-ES_tradnl" altLang="en-US" sz="2800" kern="0" dirty="0" smtClean="0"/>
              <a:t>(2)_______</a:t>
            </a:r>
            <a:r>
              <a:rPr lang="es-ES_tradnl" altLang="en-US" sz="2800" i="1" kern="0" dirty="0" smtClean="0"/>
              <a:t> </a:t>
            </a:r>
            <a:r>
              <a:rPr lang="es-ES_tradnl" altLang="en-US" sz="2800" kern="0" dirty="0" smtClean="0"/>
              <a:t>casa esta en la calle (3)_________</a:t>
            </a:r>
            <a:r>
              <a:rPr lang="es-ES_tradnl" altLang="en-US" sz="2800" i="1" kern="0" dirty="0" smtClean="0"/>
              <a:t>(</a:t>
            </a:r>
            <a:r>
              <a:rPr lang="es-ES_tradnl" altLang="en-US" sz="2800" i="1" kern="0" dirty="0" err="1" smtClean="0"/>
              <a:t>name</a:t>
            </a:r>
            <a:r>
              <a:rPr lang="es-ES_tradnl" altLang="en-US" sz="2800" i="1" kern="0" dirty="0" smtClean="0"/>
              <a:t> of </a:t>
            </a:r>
            <a:r>
              <a:rPr lang="es-ES_tradnl" altLang="en-US" sz="2800" i="1" kern="0" dirty="0" err="1" smtClean="0"/>
              <a:t>street</a:t>
            </a:r>
            <a:r>
              <a:rPr lang="es-ES_tradnl" altLang="en-US" sz="2800" i="1" kern="0" dirty="0" smtClean="0"/>
              <a:t>)</a:t>
            </a:r>
            <a:r>
              <a:rPr lang="es-ES_tradnl" altLang="en-US" sz="2800" kern="0" dirty="0" smtClean="0"/>
              <a:t>. (4)_________ padres tienen un carro. (5)_______ carro es bastante nuevo. Yo tengo una bicicleta. (6)______ bicicleta esta en el garaje con el carro de (7)__________ padres. Nosotros tenemos un perro. (8)__________ perro es adorable.</a:t>
            </a:r>
          </a:p>
          <a:p>
            <a:pPr eaLnBrk="1" hangingPunct="1">
              <a:buFontTx/>
              <a:buNone/>
              <a:defRPr/>
            </a:pPr>
            <a:r>
              <a:rPr lang="es-ES_tradnl" altLang="en-US" sz="2800" kern="0" dirty="0" smtClean="0"/>
              <a:t>-(9)_________ perro esta en el jardín. Mi hermano y (10)_________ amigos siempre juegan en el jardín alrededor de (11)____________ casa.</a:t>
            </a:r>
          </a:p>
        </p:txBody>
      </p:sp>
    </p:spTree>
    <p:extLst>
      <p:ext uri="{BB962C8B-B14F-4D97-AF65-F5344CB8AC3E}">
        <p14:creationId xmlns:p14="http://schemas.microsoft.com/office/powerpoint/2010/main" val="4066669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Tarea 15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EL VERBO TENER</a:t>
            </a:r>
          </a:p>
          <a:p>
            <a:pPr eaLnBrk="1" hangingPunct="1"/>
            <a:r>
              <a:rPr lang="en-US" altLang="en-US" dirty="0" smtClean="0"/>
              <a:t>SIGN</a:t>
            </a:r>
            <a:r>
              <a:rPr lang="en-US" altLang="en-US" u="sng" dirty="0" smtClean="0"/>
              <a:t> </a:t>
            </a:r>
            <a:r>
              <a:rPr lang="en-US" altLang="en-US" u="sng" dirty="0" err="1" smtClean="0"/>
              <a:t>Proposito</a:t>
            </a:r>
            <a:r>
              <a:rPr lang="en-US" altLang="en-US" u="sng" dirty="0" smtClean="0"/>
              <a:t> A</a:t>
            </a:r>
            <a:r>
              <a:rPr lang="en-US" altLang="en-US" dirty="0" smtClean="0"/>
              <a:t> by FRIDAY!!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7370</TotalTime>
  <Words>326</Words>
  <Application>Microsoft Office PowerPoint</Application>
  <PresentationFormat>On-screen Show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El verbo TENER</vt:lpstr>
      <vt:lpstr>PowerPoint Presentation</vt:lpstr>
      <vt:lpstr>PowerPoint Presentation</vt:lpstr>
      <vt:lpstr>Tarea 15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31</cp:revision>
  <dcterms:created xsi:type="dcterms:W3CDTF">2011-04-04T17:41:09Z</dcterms:created>
  <dcterms:modified xsi:type="dcterms:W3CDTF">2017-10-18T16:34:01Z</dcterms:modified>
</cp:coreProperties>
</file>